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3" r:id="rId5"/>
    <p:sldId id="260" r:id="rId6"/>
    <p:sldId id="264" r:id="rId7"/>
    <p:sldId id="261" r:id="rId8"/>
    <p:sldId id="265" r:id="rId9"/>
    <p:sldId id="262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668AF-3BB3-4EEA-9713-E9A828668FF2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B722-613D-422D-80C9-311682E2E2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668AF-3BB3-4EEA-9713-E9A828668FF2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B722-613D-422D-80C9-311682E2E2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668AF-3BB3-4EEA-9713-E9A828668FF2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B722-613D-422D-80C9-311682E2E2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668AF-3BB3-4EEA-9713-E9A828668FF2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B722-613D-422D-80C9-311682E2E2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668AF-3BB3-4EEA-9713-E9A828668FF2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B722-613D-422D-80C9-311682E2E2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668AF-3BB3-4EEA-9713-E9A828668FF2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B722-613D-422D-80C9-311682E2E2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668AF-3BB3-4EEA-9713-E9A828668FF2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B722-613D-422D-80C9-311682E2E2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668AF-3BB3-4EEA-9713-E9A828668FF2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B722-613D-422D-80C9-311682E2E2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668AF-3BB3-4EEA-9713-E9A828668FF2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B722-613D-422D-80C9-311682E2E2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668AF-3BB3-4EEA-9713-E9A828668FF2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B722-613D-422D-80C9-311682E2E2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668AF-3BB3-4EEA-9713-E9A828668FF2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B722-613D-422D-80C9-311682E2E2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668AF-3BB3-4EEA-9713-E9A828668FF2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DB722-613D-422D-80C9-311682E2E2F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psychotherapytraining.co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2979762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/>
              <a:t> </a:t>
            </a:r>
            <a:r>
              <a:rPr lang="en-GB" sz="6000" b="1" dirty="0"/>
              <a:t>Introduction to the </a:t>
            </a:r>
            <a:br>
              <a:rPr lang="en-GB" sz="6000" b="1" dirty="0"/>
            </a:br>
            <a:r>
              <a:rPr lang="en-GB" sz="6000" b="1" dirty="0"/>
              <a:t>1 year </a:t>
            </a:r>
            <a:br>
              <a:rPr lang="en-GB" sz="6000" b="1" dirty="0"/>
            </a:br>
            <a:r>
              <a:rPr lang="en-GB" sz="6000" b="1" dirty="0"/>
              <a:t>Foundation Course </a:t>
            </a:r>
            <a:endParaRPr lang="en-GB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4437112"/>
            <a:ext cx="6400800" cy="1752600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4" name="Picture 3" descr="apptraining FINAL co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4581128"/>
            <a:ext cx="6876256" cy="128356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3688" y="980728"/>
            <a:ext cx="554461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  <a:p>
            <a:pPr algn="ctr"/>
            <a:r>
              <a:rPr lang="en-GB" sz="3600" dirty="0">
                <a:solidFill>
                  <a:srgbClr val="00B050"/>
                </a:solidFill>
              </a:rPr>
              <a:t>AGIP has a longstanding relationship with the arts. AGIP members include artists, photographers and musicians alongside members who have interests in theatre, film and cultural criticism.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67744" y="548680"/>
            <a:ext cx="4572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  <a:p>
            <a:pPr algn="ctr"/>
            <a:r>
              <a:rPr lang="en-GB" sz="3600" b="1" u="sng" dirty="0"/>
              <a:t>Course delivery </a:t>
            </a:r>
          </a:p>
          <a:p>
            <a:r>
              <a:rPr lang="en-GB" sz="3200" dirty="0">
                <a:solidFill>
                  <a:srgbClr val="00B050"/>
                </a:solidFill>
              </a:rPr>
              <a:t>•</a:t>
            </a:r>
            <a:r>
              <a:rPr lang="en-GB" sz="3200" b="1" dirty="0">
                <a:solidFill>
                  <a:srgbClr val="00B050"/>
                </a:solidFill>
              </a:rPr>
              <a:t>10 Saturdays across the year </a:t>
            </a:r>
          </a:p>
          <a:p>
            <a:r>
              <a:rPr lang="en-GB" sz="3200" dirty="0">
                <a:solidFill>
                  <a:srgbClr val="00B0F0"/>
                </a:solidFill>
              </a:rPr>
              <a:t>•</a:t>
            </a:r>
            <a:r>
              <a:rPr lang="en-GB" sz="3200" b="1" dirty="0">
                <a:solidFill>
                  <a:srgbClr val="00B0F0"/>
                </a:solidFill>
              </a:rPr>
              <a:t>10:00 – 18:30 each Saturday </a:t>
            </a:r>
          </a:p>
          <a:p>
            <a:r>
              <a:rPr lang="en-GB" sz="3200" dirty="0">
                <a:solidFill>
                  <a:srgbClr val="00B050"/>
                </a:solidFill>
              </a:rPr>
              <a:t>•</a:t>
            </a:r>
            <a:r>
              <a:rPr lang="en-GB" sz="3200" b="1" dirty="0">
                <a:solidFill>
                  <a:srgbClr val="00B050"/>
                </a:solidFill>
              </a:rPr>
              <a:t>4 theoretical/clinical seminars + an experiential group </a:t>
            </a:r>
          </a:p>
          <a:p>
            <a:r>
              <a:rPr lang="en-GB" sz="3200" dirty="0">
                <a:solidFill>
                  <a:srgbClr val="00B0F0"/>
                </a:solidFill>
              </a:rPr>
              <a:t>•</a:t>
            </a:r>
            <a:r>
              <a:rPr lang="en-GB" sz="3200" b="1" dirty="0">
                <a:solidFill>
                  <a:srgbClr val="00B0F0"/>
                </a:solidFill>
              </a:rPr>
              <a:t>Normally two teachers per Saturday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-79653"/>
            <a:ext cx="784887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  <a:p>
            <a:endParaRPr lang="en-GB" dirty="0"/>
          </a:p>
          <a:p>
            <a:pPr algn="ctr"/>
            <a:r>
              <a:rPr lang="en-GB" b="1" u="sng" dirty="0"/>
              <a:t>Indicative Weekend Topics </a:t>
            </a:r>
          </a:p>
          <a:p>
            <a:pPr algn="ctr"/>
            <a:endParaRPr lang="en-GB" b="1" u="sng" dirty="0"/>
          </a:p>
          <a:p>
            <a:r>
              <a:rPr lang="en-GB" b="1" dirty="0"/>
              <a:t>October 		</a:t>
            </a:r>
            <a:r>
              <a:rPr lang="en-GB" dirty="0">
                <a:solidFill>
                  <a:srgbClr val="00B0F0"/>
                </a:solidFill>
              </a:rPr>
              <a:t>When we were very young - Communicating without words</a:t>
            </a:r>
          </a:p>
          <a:p>
            <a:r>
              <a:rPr lang="en-GB" b="1" dirty="0"/>
              <a:t>	</a:t>
            </a:r>
          </a:p>
          <a:p>
            <a:r>
              <a:rPr lang="en-GB" b="1" dirty="0"/>
              <a:t>November 	</a:t>
            </a:r>
            <a:r>
              <a:rPr lang="en-GB" dirty="0">
                <a:solidFill>
                  <a:srgbClr val="00B0F0"/>
                </a:solidFill>
              </a:rPr>
              <a:t>Narcissism: omnipotence and the empty self </a:t>
            </a:r>
          </a:p>
          <a:p>
            <a:r>
              <a:rPr lang="en-GB" b="1" dirty="0"/>
              <a:t>	</a:t>
            </a:r>
          </a:p>
          <a:p>
            <a:r>
              <a:rPr lang="en-GB" b="1" dirty="0"/>
              <a:t>December 	</a:t>
            </a:r>
            <a:r>
              <a:rPr lang="en-GB" dirty="0">
                <a:solidFill>
                  <a:srgbClr val="00B0F0"/>
                </a:solidFill>
              </a:rPr>
              <a:t>Oedipus - two’s company, three’s a crowd </a:t>
            </a:r>
          </a:p>
          <a:p>
            <a:r>
              <a:rPr lang="en-GB" b="1" dirty="0"/>
              <a:t>	</a:t>
            </a:r>
          </a:p>
          <a:p>
            <a:r>
              <a:rPr lang="en-GB" b="1" dirty="0"/>
              <a:t>January 		</a:t>
            </a:r>
            <a:r>
              <a:rPr lang="en-GB" dirty="0">
                <a:solidFill>
                  <a:srgbClr val="00B0F0"/>
                </a:solidFill>
              </a:rPr>
              <a:t>Sex, love and intimacy - attempts to relate </a:t>
            </a:r>
          </a:p>
          <a:p>
            <a:r>
              <a:rPr lang="en-GB" b="1" dirty="0"/>
              <a:t>	</a:t>
            </a:r>
          </a:p>
          <a:p>
            <a:r>
              <a:rPr lang="en-GB" b="1" dirty="0"/>
              <a:t>February 		</a:t>
            </a:r>
            <a:r>
              <a:rPr lang="en-GB" dirty="0">
                <a:solidFill>
                  <a:srgbClr val="00B0F0"/>
                </a:solidFill>
              </a:rPr>
              <a:t>Death instinct - dicing with death - addictions and other 			attacks on the self </a:t>
            </a:r>
            <a:r>
              <a:rPr lang="en-GB" dirty="0"/>
              <a:t>	</a:t>
            </a:r>
          </a:p>
          <a:p>
            <a:r>
              <a:rPr lang="en-GB" b="1" dirty="0"/>
              <a:t>March 		</a:t>
            </a:r>
            <a:r>
              <a:rPr lang="en-GB" dirty="0">
                <a:solidFill>
                  <a:srgbClr val="00B0F0"/>
                </a:solidFill>
              </a:rPr>
              <a:t>Psyche-soma: Hysteria in the 21st century</a:t>
            </a:r>
            <a:r>
              <a:rPr lang="en-GB" dirty="0"/>
              <a:t> </a:t>
            </a:r>
          </a:p>
          <a:p>
            <a:r>
              <a:rPr lang="en-GB" b="1" dirty="0"/>
              <a:t>	</a:t>
            </a:r>
          </a:p>
          <a:p>
            <a:r>
              <a:rPr lang="en-GB" b="1" dirty="0"/>
              <a:t>April 		</a:t>
            </a:r>
            <a:r>
              <a:rPr lang="en-GB" dirty="0">
                <a:solidFill>
                  <a:srgbClr val="00B0F0"/>
                </a:solidFill>
              </a:rPr>
              <a:t>Trauma: The psyche overwhelmed</a:t>
            </a:r>
            <a:r>
              <a:rPr lang="en-GB" dirty="0"/>
              <a:t> </a:t>
            </a:r>
          </a:p>
          <a:p>
            <a:r>
              <a:rPr lang="en-GB" b="1" dirty="0"/>
              <a:t>	</a:t>
            </a:r>
          </a:p>
          <a:p>
            <a:r>
              <a:rPr lang="en-GB" b="1" dirty="0"/>
              <a:t>May 		</a:t>
            </a:r>
            <a:r>
              <a:rPr lang="en-GB" dirty="0">
                <a:solidFill>
                  <a:srgbClr val="00B0F0"/>
                </a:solidFill>
              </a:rPr>
              <a:t>War and peace: Aggression - a creative or destructive force?</a:t>
            </a:r>
            <a:r>
              <a:rPr lang="en-GB" dirty="0"/>
              <a:t> </a:t>
            </a:r>
            <a:r>
              <a:rPr lang="en-GB" b="1" dirty="0"/>
              <a:t>	</a:t>
            </a:r>
          </a:p>
          <a:p>
            <a:r>
              <a:rPr lang="en-GB" b="1" dirty="0"/>
              <a:t>June 		</a:t>
            </a:r>
            <a:r>
              <a:rPr lang="en-GB" dirty="0">
                <a:solidFill>
                  <a:srgbClr val="00B0F0"/>
                </a:solidFill>
              </a:rPr>
              <a:t>Self and society: A false distinction? </a:t>
            </a:r>
          </a:p>
          <a:p>
            <a:r>
              <a:rPr lang="en-GB" b="1" dirty="0"/>
              <a:t>	</a:t>
            </a:r>
          </a:p>
          <a:p>
            <a:r>
              <a:rPr lang="en-GB" b="1" dirty="0"/>
              <a:t>July 		</a:t>
            </a:r>
            <a:r>
              <a:rPr lang="en-GB" dirty="0">
                <a:solidFill>
                  <a:srgbClr val="00B0F0"/>
                </a:solidFill>
              </a:rPr>
              <a:t>Research: How can we know psychoanalysis works? Clinical 		boundaries and ethical dilemmas </a:t>
            </a:r>
            <a:r>
              <a:rPr lang="en-GB" b="1" dirty="0"/>
              <a:t>	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548680"/>
            <a:ext cx="6984776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  <a:p>
            <a:pPr algn="ctr"/>
            <a:r>
              <a:rPr lang="en-GB" sz="4000" b="1" dirty="0"/>
              <a:t>Application Details </a:t>
            </a:r>
          </a:p>
          <a:p>
            <a:endParaRPr lang="en-GB" sz="3200" b="1" dirty="0"/>
          </a:p>
          <a:p>
            <a:r>
              <a:rPr lang="en-GB" sz="3200" b="1" dirty="0">
                <a:solidFill>
                  <a:srgbClr val="00B050"/>
                </a:solidFill>
              </a:rPr>
              <a:t>Application fee</a:t>
            </a:r>
          </a:p>
          <a:p>
            <a:r>
              <a:rPr lang="en-GB" sz="3200" b="1" dirty="0">
                <a:solidFill>
                  <a:srgbClr val="00B050"/>
                </a:solidFill>
              </a:rPr>
              <a:t>Closing date</a:t>
            </a:r>
            <a:r>
              <a:rPr lang="en-GB" sz="3200" b="1" dirty="0"/>
              <a:t>: 30th June </a:t>
            </a:r>
          </a:p>
          <a:p>
            <a:r>
              <a:rPr lang="en-GB" sz="3200" b="1" dirty="0"/>
              <a:t>Evidence of working with people in a helping capacity </a:t>
            </a:r>
          </a:p>
          <a:p>
            <a:r>
              <a:rPr lang="en-GB" sz="3200" b="1" dirty="0"/>
              <a:t>A degree or equivalent (but exceptions can be made) </a:t>
            </a:r>
            <a:endParaRPr lang="en-GB"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79712" y="404664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GB" dirty="0"/>
          </a:p>
          <a:p>
            <a:pPr algn="ctr"/>
            <a:r>
              <a:rPr lang="en-GB" sz="3600" b="1" dirty="0"/>
              <a:t>Application Process</a:t>
            </a:r>
          </a:p>
          <a:p>
            <a:pPr algn="ctr"/>
            <a:r>
              <a:rPr lang="en-GB" sz="3600" b="1" dirty="0"/>
              <a:t> </a:t>
            </a:r>
          </a:p>
          <a:p>
            <a:pPr algn="ctr"/>
            <a:r>
              <a:rPr lang="en-GB" sz="3600" b="1" dirty="0">
                <a:solidFill>
                  <a:schemeClr val="accent1">
                    <a:lumMod val="75000"/>
                  </a:schemeClr>
                </a:solidFill>
              </a:rPr>
              <a:t>One interview</a:t>
            </a:r>
          </a:p>
          <a:p>
            <a:pPr algn="ctr"/>
            <a:r>
              <a:rPr lang="en-GB" sz="3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algn="ctr"/>
            <a:r>
              <a:rPr lang="en-GB" sz="3600" b="1" dirty="0">
                <a:solidFill>
                  <a:schemeClr val="accent1">
                    <a:lumMod val="75000"/>
                  </a:schemeClr>
                </a:solidFill>
              </a:rPr>
              <a:t>Application form</a:t>
            </a:r>
          </a:p>
          <a:p>
            <a:pPr algn="ctr"/>
            <a:r>
              <a:rPr lang="en-GB" sz="3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algn="ctr"/>
            <a:r>
              <a:rPr lang="en-GB" sz="3600" b="1" dirty="0">
                <a:solidFill>
                  <a:schemeClr val="accent1">
                    <a:lumMod val="75000"/>
                  </a:schemeClr>
                </a:solidFill>
              </a:rPr>
              <a:t>Personal statement</a:t>
            </a:r>
          </a:p>
          <a:p>
            <a:pPr algn="ctr"/>
            <a:r>
              <a:rPr lang="en-GB" sz="3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algn="ctr"/>
            <a:r>
              <a:rPr lang="en-GB" sz="3600" b="1" dirty="0">
                <a:solidFill>
                  <a:schemeClr val="accent1">
                    <a:lumMod val="75000"/>
                  </a:schemeClr>
                </a:solidFill>
              </a:rPr>
              <a:t>Two references </a:t>
            </a:r>
            <a:endParaRPr lang="en-GB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332656"/>
            <a:ext cx="7416824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  <a:p>
            <a:pPr algn="ctr"/>
            <a:r>
              <a:rPr lang="en-GB" sz="3600" b="1" dirty="0">
                <a:solidFill>
                  <a:srgbClr val="00B050"/>
                </a:solidFill>
              </a:rPr>
              <a:t>Course Requirements </a:t>
            </a:r>
          </a:p>
          <a:p>
            <a:r>
              <a:rPr lang="en-GB" sz="2800" b="1" dirty="0"/>
              <a:t>Personal tutor (3 meetings per year) </a:t>
            </a:r>
          </a:p>
          <a:p>
            <a:endParaRPr lang="en-GB" sz="2800" b="1" dirty="0"/>
          </a:p>
          <a:p>
            <a:r>
              <a:rPr lang="en-GB" sz="2800" b="1" dirty="0"/>
              <a:t>Personal therapy (once a week for a year) </a:t>
            </a:r>
          </a:p>
          <a:p>
            <a:endParaRPr lang="en-GB" sz="2800" b="1" dirty="0"/>
          </a:p>
          <a:p>
            <a:r>
              <a:rPr lang="en-GB" sz="2800" b="1" dirty="0"/>
              <a:t>Minimum 80% attendance </a:t>
            </a:r>
          </a:p>
          <a:p>
            <a:endParaRPr lang="en-GB" sz="2800" b="1" dirty="0"/>
          </a:p>
          <a:p>
            <a:r>
              <a:rPr lang="en-GB" sz="2800" b="1" dirty="0"/>
              <a:t>One optional written assignment of 3,000 words (compulsory for candidates for the clinical training) </a:t>
            </a:r>
          </a:p>
          <a:p>
            <a:endParaRPr lang="en-GB" sz="2800" b="1" dirty="0"/>
          </a:p>
          <a:p>
            <a:r>
              <a:rPr lang="en-GB" sz="2800" b="1" dirty="0"/>
              <a:t>Course fee – set annually</a:t>
            </a:r>
            <a:endParaRPr lang="en-GB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1720" y="548680"/>
            <a:ext cx="4572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GB" dirty="0"/>
          </a:p>
          <a:p>
            <a:pPr algn="ctr"/>
            <a:r>
              <a:rPr lang="en-GB" sz="3600" b="1" dirty="0">
                <a:solidFill>
                  <a:srgbClr val="00B050"/>
                </a:solidFill>
              </a:rPr>
              <a:t>Support for students </a:t>
            </a:r>
          </a:p>
          <a:p>
            <a:pPr algn="ctr"/>
            <a:endParaRPr lang="en-GB" sz="3600" b="1" dirty="0"/>
          </a:p>
          <a:p>
            <a:pPr algn="ctr"/>
            <a:r>
              <a:rPr lang="en-GB" sz="3600" b="1" dirty="0"/>
              <a:t>Library access </a:t>
            </a:r>
          </a:p>
          <a:p>
            <a:pPr algn="ctr"/>
            <a:endParaRPr lang="en-GB" sz="3600" b="1" dirty="0"/>
          </a:p>
          <a:p>
            <a:pPr algn="ctr"/>
            <a:r>
              <a:rPr lang="en-GB" sz="3600" b="1" dirty="0"/>
              <a:t>PEP (Psychoanalytic Electronic Publishing)</a:t>
            </a:r>
          </a:p>
          <a:p>
            <a:pPr algn="ctr"/>
            <a:r>
              <a:rPr lang="en-GB" sz="3600" b="1" dirty="0"/>
              <a:t> </a:t>
            </a:r>
          </a:p>
          <a:p>
            <a:pPr algn="ctr"/>
            <a:r>
              <a:rPr lang="en-GB" sz="3600" b="1" dirty="0"/>
              <a:t>Personal tutor </a:t>
            </a:r>
          </a:p>
          <a:p>
            <a:pPr algn="ctr"/>
            <a:endParaRPr lang="en-GB" sz="3600" b="1" dirty="0"/>
          </a:p>
          <a:p>
            <a:pPr algn="ctr"/>
            <a:r>
              <a:rPr lang="en-GB" sz="3600" b="1" dirty="0"/>
              <a:t>Peer group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F7DB4-8EDE-4029-A812-BE144D978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GB" dirty="0"/>
              <a:t>Latest News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98D3ED-C4FB-41DC-8AF0-A28E995CF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4400" dirty="0"/>
              <a:t>With effect from the October 2025 intake to the Foundation Course, students may apply to also take the </a:t>
            </a:r>
            <a:r>
              <a:rPr lang="en-GB" sz="4400" dirty="0">
                <a:solidFill>
                  <a:srgbClr val="92D050"/>
                </a:solidFill>
              </a:rPr>
              <a:t>a</a:t>
            </a:r>
            <a:r>
              <a:rPr lang="en-GB" sz="4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p</a:t>
            </a:r>
            <a:r>
              <a:rPr lang="en-GB" sz="4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</a:t>
            </a:r>
            <a:r>
              <a:rPr lang="en-GB" sz="4400" dirty="0">
                <a:solidFill>
                  <a:schemeClr val="accent1">
                    <a:lumMod val="75000"/>
                  </a:schemeClr>
                </a:solidFill>
              </a:rPr>
              <a:t>t</a:t>
            </a:r>
            <a:r>
              <a:rPr lang="en-GB" sz="4400" dirty="0"/>
              <a:t> Infant Observation Course. Further details of this course may be found under the Training menu tab.</a:t>
            </a:r>
          </a:p>
        </p:txBody>
      </p:sp>
    </p:spTree>
    <p:extLst>
      <p:ext uri="{BB962C8B-B14F-4D97-AF65-F5344CB8AC3E}">
        <p14:creationId xmlns:p14="http://schemas.microsoft.com/office/powerpoint/2010/main" val="28461336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 algn="ctr">
              <a:buNone/>
            </a:pPr>
            <a:r>
              <a:rPr lang="en-GB" b="1" dirty="0">
                <a:solidFill>
                  <a:srgbClr val="00B050"/>
                </a:solidFill>
              </a:rPr>
              <a:t>For more information </a:t>
            </a:r>
          </a:p>
          <a:p>
            <a:endParaRPr lang="en-GB" b="1" dirty="0"/>
          </a:p>
          <a:p>
            <a:pPr algn="ctr">
              <a:buNone/>
            </a:pPr>
            <a:r>
              <a:rPr lang="en-GB" sz="4400" b="1" dirty="0"/>
              <a:t>Take a look at our web site </a:t>
            </a:r>
            <a:r>
              <a:rPr lang="en-GB" sz="4400" b="1" dirty="0">
                <a:hlinkClick r:id="rId2"/>
              </a:rPr>
              <a:t>psychotherapytraining.co </a:t>
            </a:r>
            <a:endParaRPr lang="en-GB" sz="4400" dirty="0"/>
          </a:p>
        </p:txBody>
      </p:sp>
      <p:pic>
        <p:nvPicPr>
          <p:cNvPr id="4" name="Picture 3" descr="apptraining FINAL cop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188640"/>
            <a:ext cx="6876256" cy="128356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476672"/>
            <a:ext cx="73448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  <a:p>
            <a:pPr algn="ctr"/>
            <a:r>
              <a:rPr lang="en-GB" sz="5400" b="1" dirty="0"/>
              <a:t>Aims of the Foundation course </a:t>
            </a:r>
          </a:p>
          <a:p>
            <a:endParaRPr lang="en-GB" sz="5400" b="1" dirty="0"/>
          </a:p>
          <a:p>
            <a:r>
              <a:rPr lang="en-GB" sz="5400" b="1" dirty="0"/>
              <a:t>The course has four distinct aims . . . </a:t>
            </a:r>
            <a:endParaRPr lang="en-GB" sz="5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GB" sz="2000" b="1" dirty="0">
              <a:solidFill>
                <a:srgbClr val="00B050"/>
              </a:solidFill>
            </a:endParaRPr>
          </a:p>
          <a:p>
            <a:pPr algn="ctr">
              <a:buNone/>
            </a:pPr>
            <a:r>
              <a:rPr lang="en-GB" sz="2000" b="1" dirty="0">
                <a:solidFill>
                  <a:srgbClr val="00B050"/>
                </a:solidFill>
              </a:rPr>
              <a:t>AIM 1 </a:t>
            </a:r>
          </a:p>
          <a:p>
            <a:pPr algn="ctr">
              <a:buNone/>
            </a:pPr>
            <a:r>
              <a:rPr lang="en-GB" sz="4000" b="1" dirty="0"/>
              <a:t>To stand as a course in its own right for professionals who want to use it for CPD purposes or for a better understanding of society, families and individuals</a:t>
            </a:r>
            <a:r>
              <a:rPr lang="en-GB" b="1" dirty="0"/>
              <a:t>. </a:t>
            </a:r>
            <a:endParaRPr lang="en-GB" dirty="0"/>
          </a:p>
        </p:txBody>
      </p:sp>
      <p:pic>
        <p:nvPicPr>
          <p:cNvPr id="4" name="Picture 3" descr="apptraining FINAL co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188640"/>
            <a:ext cx="6876256" cy="128356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5616" y="332656"/>
            <a:ext cx="705678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00B050"/>
                </a:solidFill>
              </a:rPr>
              <a:t>For example –</a:t>
            </a:r>
          </a:p>
          <a:p>
            <a:r>
              <a:rPr lang="en-GB" sz="3600" dirty="0">
                <a:solidFill>
                  <a:srgbClr val="00B050"/>
                </a:solidFill>
              </a:rPr>
              <a:t>•</a:t>
            </a:r>
            <a:r>
              <a:rPr lang="en-GB" sz="3600" b="1" dirty="0">
                <a:solidFill>
                  <a:srgbClr val="00B050"/>
                </a:solidFill>
              </a:rPr>
              <a:t>Mental health workers </a:t>
            </a:r>
          </a:p>
          <a:p>
            <a:r>
              <a:rPr lang="en-GB" sz="3600" dirty="0">
                <a:solidFill>
                  <a:srgbClr val="00B050"/>
                </a:solidFill>
              </a:rPr>
              <a:t>•</a:t>
            </a:r>
            <a:r>
              <a:rPr lang="en-GB" sz="3600" b="1" dirty="0">
                <a:solidFill>
                  <a:srgbClr val="00B050"/>
                </a:solidFill>
              </a:rPr>
              <a:t>Doctors and nurses </a:t>
            </a:r>
          </a:p>
          <a:p>
            <a:r>
              <a:rPr lang="en-GB" sz="3600" dirty="0">
                <a:solidFill>
                  <a:srgbClr val="00B050"/>
                </a:solidFill>
              </a:rPr>
              <a:t>•</a:t>
            </a:r>
            <a:r>
              <a:rPr lang="en-GB" sz="3600" b="1" dirty="0">
                <a:solidFill>
                  <a:srgbClr val="00B050"/>
                </a:solidFill>
              </a:rPr>
              <a:t>Social workers </a:t>
            </a:r>
          </a:p>
          <a:p>
            <a:r>
              <a:rPr lang="en-GB" sz="3600" dirty="0">
                <a:solidFill>
                  <a:srgbClr val="00B050"/>
                </a:solidFill>
              </a:rPr>
              <a:t>•</a:t>
            </a:r>
            <a:r>
              <a:rPr lang="en-GB" sz="3600" b="1" dirty="0">
                <a:solidFill>
                  <a:srgbClr val="00B050"/>
                </a:solidFill>
              </a:rPr>
              <a:t>Counsellors and therapists whose initial training was not psychodynamic </a:t>
            </a:r>
          </a:p>
          <a:p>
            <a:r>
              <a:rPr lang="en-GB" sz="3600" dirty="0">
                <a:solidFill>
                  <a:srgbClr val="00B050"/>
                </a:solidFill>
              </a:rPr>
              <a:t>•</a:t>
            </a:r>
            <a:r>
              <a:rPr lang="en-GB" sz="3600" b="1" dirty="0">
                <a:solidFill>
                  <a:srgbClr val="00B050"/>
                </a:solidFill>
              </a:rPr>
              <a:t>Practitioner psychologists </a:t>
            </a:r>
          </a:p>
          <a:p>
            <a:r>
              <a:rPr lang="en-GB" sz="3600" dirty="0">
                <a:solidFill>
                  <a:srgbClr val="00B050"/>
                </a:solidFill>
              </a:rPr>
              <a:t>•</a:t>
            </a:r>
            <a:r>
              <a:rPr lang="en-GB" sz="3600" b="1" dirty="0">
                <a:solidFill>
                  <a:srgbClr val="00B050"/>
                </a:solidFill>
              </a:rPr>
              <a:t>Drug and alcohol professionals </a:t>
            </a:r>
          </a:p>
          <a:p>
            <a:r>
              <a:rPr lang="en-GB" sz="3600" dirty="0">
                <a:solidFill>
                  <a:srgbClr val="00B050"/>
                </a:solidFill>
              </a:rPr>
              <a:t>•</a:t>
            </a:r>
            <a:r>
              <a:rPr lang="en-GB" sz="3600" b="1" dirty="0">
                <a:solidFill>
                  <a:srgbClr val="00B050"/>
                </a:solidFill>
              </a:rPr>
              <a:t>Probation officers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GB" sz="2000" b="1" dirty="0">
              <a:solidFill>
                <a:srgbClr val="00B050"/>
              </a:solidFill>
            </a:endParaRPr>
          </a:p>
          <a:p>
            <a:pPr algn="ctr">
              <a:buNone/>
            </a:pPr>
            <a:r>
              <a:rPr lang="en-GB" sz="2000" b="1" dirty="0">
                <a:solidFill>
                  <a:srgbClr val="00B050"/>
                </a:solidFill>
              </a:rPr>
              <a:t>AIM 2 </a:t>
            </a:r>
          </a:p>
          <a:p>
            <a:pPr algn="ctr">
              <a:buNone/>
            </a:pPr>
            <a:r>
              <a:rPr lang="en-GB" sz="4000" b="1" dirty="0"/>
              <a:t>To give students who are considering a clinical training in psychoanalytic psychotherapy a disciplined and critical taster of what it might be like </a:t>
            </a:r>
            <a:endParaRPr lang="en-GB" sz="4000" dirty="0"/>
          </a:p>
        </p:txBody>
      </p:sp>
      <p:pic>
        <p:nvPicPr>
          <p:cNvPr id="4" name="Picture 3" descr="apptraining FINAL co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188640"/>
            <a:ext cx="6876256" cy="128356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476672"/>
            <a:ext cx="705678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The course as a taster </a:t>
            </a:r>
          </a:p>
          <a:p>
            <a:endParaRPr lang="en-GB" sz="3200" b="1" dirty="0"/>
          </a:p>
          <a:p>
            <a:pPr algn="ctr"/>
            <a:r>
              <a:rPr lang="en-GB" sz="3200" b="1" dirty="0">
                <a:solidFill>
                  <a:srgbClr val="00B050"/>
                </a:solidFill>
              </a:rPr>
              <a:t>We recognise that committing to a four year clinical training is demanding in terms of: time, money and emotional effort. Taking the Foundation Year provides an opportunity to sample this before embarking on the final three years. </a:t>
            </a:r>
          </a:p>
          <a:p>
            <a:pPr algn="ctr"/>
            <a:r>
              <a:rPr lang="en-GB" sz="3200" b="1" dirty="0">
                <a:solidFill>
                  <a:srgbClr val="00B050"/>
                </a:solidFill>
              </a:rPr>
              <a:t>Also, training in psychoanalysis is not for everyone and this</a:t>
            </a:r>
            <a:r>
              <a:rPr lang="en-GB" sz="3200" dirty="0">
                <a:solidFill>
                  <a:srgbClr val="00B050"/>
                </a:solidFill>
              </a:rPr>
              <a:t> </a:t>
            </a:r>
            <a:r>
              <a:rPr lang="en-GB" sz="3200" b="1" dirty="0">
                <a:solidFill>
                  <a:srgbClr val="00B050"/>
                </a:solidFill>
              </a:rPr>
              <a:t>is a chance to find out.  </a:t>
            </a:r>
            <a:endParaRPr lang="en-GB" sz="32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GB" dirty="0"/>
          </a:p>
          <a:p>
            <a:pPr algn="ctr">
              <a:buNone/>
            </a:pPr>
            <a:r>
              <a:rPr lang="en-GB" sz="2000" b="1" dirty="0">
                <a:solidFill>
                  <a:srgbClr val="00B050"/>
                </a:solidFill>
              </a:rPr>
              <a:t>AIM 3 </a:t>
            </a:r>
          </a:p>
          <a:p>
            <a:pPr algn="ctr">
              <a:buNone/>
            </a:pPr>
            <a:r>
              <a:rPr lang="en-GB" sz="4400" b="1" dirty="0"/>
              <a:t>To act as the first year of a formal training in psychoanalytic psychotherapy for those who are certain they wish to apply to train as a psychotherapist. </a:t>
            </a:r>
            <a:endParaRPr lang="en-GB" sz="4400" dirty="0"/>
          </a:p>
        </p:txBody>
      </p:sp>
      <p:pic>
        <p:nvPicPr>
          <p:cNvPr id="4" name="Picture 3" descr="apptraining FINAL co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260648"/>
            <a:ext cx="6876256" cy="128356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1720" y="692696"/>
            <a:ext cx="4572000" cy="5293757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GB" dirty="0"/>
          </a:p>
          <a:p>
            <a:pPr algn="ctr"/>
            <a:r>
              <a:rPr lang="en-GB" sz="4000" b="1" dirty="0">
                <a:solidFill>
                  <a:srgbClr val="00B050"/>
                </a:solidFill>
              </a:rPr>
              <a:t>The full four year course </a:t>
            </a:r>
          </a:p>
          <a:p>
            <a:pPr algn="ctr"/>
            <a:r>
              <a:rPr lang="en-GB" sz="4000" b="1" dirty="0">
                <a:solidFill>
                  <a:srgbClr val="00B050"/>
                </a:solidFill>
              </a:rPr>
              <a:t>(Foundation Year </a:t>
            </a:r>
          </a:p>
          <a:p>
            <a:pPr algn="ctr"/>
            <a:r>
              <a:rPr lang="en-GB" sz="4000" b="1" dirty="0">
                <a:solidFill>
                  <a:srgbClr val="00B050"/>
                </a:solidFill>
              </a:rPr>
              <a:t>+ </a:t>
            </a:r>
          </a:p>
          <a:p>
            <a:pPr algn="ctr"/>
            <a:r>
              <a:rPr lang="en-GB" sz="4000" b="1" dirty="0">
                <a:solidFill>
                  <a:srgbClr val="00B050"/>
                </a:solidFill>
              </a:rPr>
              <a:t>3 year clinical training) </a:t>
            </a:r>
          </a:p>
          <a:p>
            <a:pPr algn="ctr"/>
            <a:r>
              <a:rPr lang="en-GB" sz="4000" b="1" dirty="0">
                <a:solidFill>
                  <a:srgbClr val="00B050"/>
                </a:solidFill>
              </a:rPr>
              <a:t>lead to UKCP registration </a:t>
            </a:r>
            <a:endParaRPr lang="en-GB" sz="4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 algn="ctr">
              <a:buNone/>
            </a:pPr>
            <a:r>
              <a:rPr lang="en-GB" sz="2000" b="1" dirty="0">
                <a:solidFill>
                  <a:srgbClr val="00B050"/>
                </a:solidFill>
              </a:rPr>
              <a:t>AIM 4 </a:t>
            </a:r>
          </a:p>
          <a:p>
            <a:pPr algn="ctr">
              <a:buNone/>
            </a:pPr>
            <a:r>
              <a:rPr lang="en-GB" sz="4400" b="1" dirty="0"/>
              <a:t>For those who have a general, cultural or artistic interest in the importance of the unconscious, to explore how it might relate to their work. </a:t>
            </a:r>
            <a:endParaRPr lang="en-GB" sz="4400" dirty="0"/>
          </a:p>
        </p:txBody>
      </p:sp>
      <p:pic>
        <p:nvPicPr>
          <p:cNvPr id="4" name="Picture 3" descr="apptraining FINAL co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332656"/>
            <a:ext cx="6876256" cy="128356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616</Words>
  <Application>Microsoft Office PowerPoint</Application>
  <PresentationFormat>On-screen Show (4:3)</PresentationFormat>
  <Paragraphs>108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  Introduction to the  1 year  Foundation Course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Latest News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 1 year  Foundation Course</dc:title>
  <dc:creator>Lawrence</dc:creator>
  <cp:lastModifiedBy>Lawrence Suss</cp:lastModifiedBy>
  <cp:revision>8</cp:revision>
  <dcterms:created xsi:type="dcterms:W3CDTF">2020-09-27T10:10:26Z</dcterms:created>
  <dcterms:modified xsi:type="dcterms:W3CDTF">2024-05-15T17:50:56Z</dcterms:modified>
</cp:coreProperties>
</file>